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382" r:id="rId2"/>
    <p:sldId id="462" r:id="rId3"/>
    <p:sldId id="463" r:id="rId4"/>
    <p:sldId id="464" r:id="rId5"/>
    <p:sldId id="476" r:id="rId6"/>
    <p:sldId id="465" r:id="rId7"/>
    <p:sldId id="466" r:id="rId8"/>
    <p:sldId id="474" r:id="rId9"/>
    <p:sldId id="471" r:id="rId10"/>
    <p:sldId id="467" r:id="rId11"/>
    <p:sldId id="470" r:id="rId12"/>
    <p:sldId id="468" r:id="rId13"/>
    <p:sldId id="475" r:id="rId14"/>
    <p:sldId id="477" r:id="rId15"/>
    <p:sldId id="469" r:id="rId16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CC"/>
    <a:srgbClr val="2D0080"/>
    <a:srgbClr val="2D0086"/>
    <a:srgbClr val="310094"/>
    <a:srgbClr val="333399"/>
    <a:srgbClr val="000066"/>
    <a:srgbClr val="1F00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88" y="-78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92639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21" tIns="45310" rIns="90621" bIns="45310" numCol="1" anchor="t" anchorCtr="0" compatLnSpc="1">
            <a:prstTxWarp prst="textNoShape">
              <a:avLst/>
            </a:prstTxWarp>
          </a:bodyPr>
          <a:lstStyle>
            <a:lvl1pPr defTabSz="9067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8574" y="2"/>
            <a:ext cx="2994185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21" tIns="45310" rIns="90621" bIns="45310" numCol="1" anchor="t" anchorCtr="0" compatLnSpc="1">
            <a:prstTxWarp prst="textNoShape">
              <a:avLst/>
            </a:prstTxWarp>
          </a:bodyPr>
          <a:lstStyle>
            <a:lvl1pPr algn="r" defTabSz="9067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24686"/>
            <a:ext cx="2992639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21" tIns="45310" rIns="90621" bIns="45310" numCol="1" anchor="b" anchorCtr="0" compatLnSpc="1">
            <a:prstTxWarp prst="textNoShape">
              <a:avLst/>
            </a:prstTxWarp>
          </a:bodyPr>
          <a:lstStyle>
            <a:lvl1pPr defTabSz="9067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8574" y="8824686"/>
            <a:ext cx="2994185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21" tIns="45310" rIns="90621" bIns="45310" numCol="1" anchor="b" anchorCtr="0" compatLnSpc="1">
            <a:prstTxWarp prst="textNoShape">
              <a:avLst/>
            </a:prstTxWarp>
          </a:bodyPr>
          <a:lstStyle>
            <a:lvl1pPr algn="r" defTabSz="906754">
              <a:defRPr sz="1200"/>
            </a:lvl1pPr>
          </a:lstStyle>
          <a:p>
            <a:pPr>
              <a:defRPr/>
            </a:pPr>
            <a:fld id="{44A79AFF-FD27-4427-B2E6-0A820D847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5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72522" cy="463952"/>
          </a:xfrm>
          <a:prstGeom prst="rect">
            <a:avLst/>
          </a:prstGeom>
        </p:spPr>
        <p:txBody>
          <a:bodyPr vert="horz" lIns="90204" tIns="45104" rIns="90204" bIns="45104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3932" y="1"/>
            <a:ext cx="2972522" cy="463952"/>
          </a:xfrm>
          <a:prstGeom prst="rect">
            <a:avLst/>
          </a:prstGeom>
        </p:spPr>
        <p:txBody>
          <a:bodyPr vert="horz" lIns="90204" tIns="45104" rIns="90204" bIns="45104" rtlCol="0"/>
          <a:lstStyle>
            <a:lvl1pPr algn="r">
              <a:defRPr sz="1200" smtClean="0"/>
            </a:lvl1pPr>
          </a:lstStyle>
          <a:p>
            <a:pPr>
              <a:defRPr/>
            </a:pPr>
            <a:fld id="{7E3B3FC9-79F6-4B5E-B25A-D5F25D44E29F}" type="datetimeFigureOut">
              <a:rPr lang="en-US"/>
              <a:pPr>
                <a:defRPr/>
              </a:pPr>
              <a:t>12/21/2014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3913" y="695325"/>
            <a:ext cx="5210175" cy="3473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04" tIns="45104" rIns="90204" bIns="4510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94" y="4401147"/>
            <a:ext cx="5487019" cy="4170767"/>
          </a:xfrm>
          <a:prstGeom prst="rect">
            <a:avLst/>
          </a:prstGeom>
        </p:spPr>
        <p:txBody>
          <a:bodyPr vert="horz" lIns="90204" tIns="45104" rIns="90204" bIns="4510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00687"/>
            <a:ext cx="2972522" cy="463952"/>
          </a:xfrm>
          <a:prstGeom prst="rect">
            <a:avLst/>
          </a:prstGeom>
        </p:spPr>
        <p:txBody>
          <a:bodyPr vert="horz" lIns="90204" tIns="45104" rIns="90204" bIns="45104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3932" y="8800687"/>
            <a:ext cx="2972522" cy="463952"/>
          </a:xfrm>
          <a:prstGeom prst="rect">
            <a:avLst/>
          </a:prstGeom>
        </p:spPr>
        <p:txBody>
          <a:bodyPr vert="horz" lIns="90204" tIns="45104" rIns="90204" bIns="45104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9979D8D-DDB4-471E-A7A0-40B0277B6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56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CAC308-FAFE-474E-AAAF-C1C4C50B9FB7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2AC1F93-22EA-4010-8F25-D9F6AC302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BD08E-2929-49A6-A69C-8FAE547394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4B7EF-83AF-453D-B05F-1072DCF795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81000"/>
            <a:ext cx="8753475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31D87-0503-4901-8E13-83380AC3C7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C9ABB-F296-45AC-AE44-FBA5B33C49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CE698-78B6-48E3-8D22-8372FAEA4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4913E-F39F-4A70-8360-79CD8E15AC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AAFC2-94E6-4D3E-A0FF-E67E2BAED8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A9CBF-5F54-4341-96FC-37788BD743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CC4F5-D4E2-43B6-9E50-7AC6B0128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9C5A3-C223-47CD-B22F-2CAEEF57F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4A72E-57B4-45B1-A9C1-44628F40BF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A5736D9D-8CD1-493A-9898-509F00024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in.primate.wisc.edu/factsheets/image/10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solidFill>
                  <a:srgbClr val="FFC000"/>
                </a:solidFill>
              </a:rPr>
              <a:t>Reproductive Biology</a:t>
            </a:r>
            <a:br>
              <a:rPr lang="en-US" sz="4400" b="1" dirty="0" smtClean="0">
                <a:solidFill>
                  <a:srgbClr val="FFC000"/>
                </a:solidFill>
              </a:rPr>
            </a:br>
            <a:r>
              <a:rPr lang="en-US" sz="4400" b="1" dirty="0" smtClean="0">
                <a:solidFill>
                  <a:srgbClr val="FFC000"/>
                </a:solidFill>
              </a:rPr>
              <a:t> and Behavior</a:t>
            </a:r>
          </a:p>
        </p:txBody>
      </p:sp>
      <p:pic>
        <p:nvPicPr>
          <p:cNvPr id="3075" name="Picture 1028" descr="slide5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9700" y="1752291"/>
            <a:ext cx="7414916" cy="4953309"/>
          </a:xfrm>
          <a:noFill/>
          <a:ln w="25400">
            <a:solidFill>
              <a:schemeClr val="tx1"/>
            </a:solidFill>
          </a:ln>
        </p:spPr>
      </p:pic>
      <p:sp>
        <p:nvSpPr>
          <p:cNvPr id="3076" name="Rectangle 1030"/>
          <p:cNvSpPr>
            <a:spLocks noChangeArrowheads="1"/>
          </p:cNvSpPr>
          <p:nvPr/>
        </p:nvSpPr>
        <p:spPr bwMode="auto">
          <a:xfrm>
            <a:off x="8659978" y="224879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9906000" cy="33242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pPr>
              <a:defRPr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en-US" sz="2600" dirty="0">
                <a:latin typeface="Arial" charset="0"/>
              </a:rPr>
              <a:t>   </a:t>
            </a:r>
          </a:p>
          <a:p>
            <a:pPr marL="514350" indent="-514350">
              <a:buFontTx/>
              <a:buAutoNum type="arabicParenR" startAt="2"/>
              <a:defRPr/>
            </a:pPr>
            <a:r>
              <a:rPr lang="en-US" sz="2600" u="sng" dirty="0" err="1">
                <a:solidFill>
                  <a:srgbClr val="FFC000"/>
                </a:solidFill>
                <a:latin typeface="Arial" charset="0"/>
              </a:rPr>
              <a:t>Proceptivity</a:t>
            </a:r>
            <a:r>
              <a:rPr lang="en-US" sz="2600" dirty="0">
                <a:latin typeface="Arial" charset="0"/>
              </a:rPr>
              <a:t> - female solicitation of the male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  <a:p>
            <a:pPr>
              <a:defRPr/>
            </a:pPr>
            <a:endParaRPr lang="en-US" sz="2600" dirty="0">
              <a:latin typeface="Arial" charset="0"/>
            </a:endParaRPr>
          </a:p>
          <a:p>
            <a:pPr>
              <a:defRPr/>
            </a:pPr>
            <a:r>
              <a:rPr lang="en-US" sz="2600" dirty="0">
                <a:latin typeface="Arial" charset="0"/>
              </a:rPr>
              <a:t>	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</p:txBody>
      </p:sp>
      <p:pic>
        <p:nvPicPr>
          <p:cNvPr id="5" name="Picture 3" descr="C:\aa  KYES FILES - TRAVEL\Graphics and Visuals\All SLIDES\Scanned Images\Indonesia\Tangkoko\nigr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5100" y="1905000"/>
            <a:ext cx="7388225" cy="4783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9906000" cy="25241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 </a:t>
            </a:r>
          </a:p>
          <a:p>
            <a:r>
              <a:rPr lang="en-US" sz="2600" dirty="0">
                <a:latin typeface="Arial" charset="0"/>
              </a:rPr>
              <a:t>3)  </a:t>
            </a:r>
            <a:r>
              <a:rPr lang="en-US" sz="2600" u="sng" dirty="0">
                <a:solidFill>
                  <a:srgbClr val="FFC000"/>
                </a:solidFill>
                <a:latin typeface="Arial" charset="0"/>
              </a:rPr>
              <a:t>Receptivity</a:t>
            </a:r>
            <a:r>
              <a:rPr lang="en-US" sz="2600" dirty="0">
                <a:latin typeface="Arial" charset="0"/>
              </a:rPr>
              <a:t> – female’s acceptance of male’s sexual advances     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pic>
        <p:nvPicPr>
          <p:cNvPr id="3" name="Picture 4" descr="slide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6613" y="2209800"/>
            <a:ext cx="6719887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6075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Sequence of sexual behavior: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1)  female presents hindquarters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2) male inspects genitals (</a:t>
            </a:r>
            <a:r>
              <a:rPr lang="en-US" sz="2000" dirty="0">
                <a:latin typeface="Arial" charset="0"/>
              </a:rPr>
              <a:t>visual, touch, sniff</a:t>
            </a:r>
            <a:r>
              <a:rPr lang="en-US" sz="2600" dirty="0">
                <a:latin typeface="Arial" charset="0"/>
              </a:rPr>
              <a:t>)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3) male mounts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4) intromission  - may include thrusting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5) ejaculation (with grimace, vocalization)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pic>
        <p:nvPicPr>
          <p:cNvPr id="311299" name="Picture 3" descr="nigra presen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3700" y="152400"/>
            <a:ext cx="2895600" cy="2292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1300" name="Picture 4" descr="slide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9900" y="4564063"/>
            <a:ext cx="3314700" cy="2217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1303" name="Picture 7" descr="DSCN03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86500" y="2590800"/>
            <a:ext cx="2466975" cy="1849438"/>
          </a:xfrm>
          <a:noFill/>
          <a:ln w="19050">
            <a:solidFill>
              <a:schemeClr val="tx1"/>
            </a:solidFill>
          </a:ln>
        </p:spPr>
      </p:pic>
      <p:pic>
        <p:nvPicPr>
          <p:cNvPr id="311301" name="Picture 5" descr="NemestrinaGenitalinspect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191500" y="2743200"/>
            <a:ext cx="2019300" cy="1098550"/>
          </a:xfrm>
          <a:noFill/>
          <a:ln w="127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1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1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1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12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64017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Sequence of sexual behavior</a:t>
            </a:r>
            <a:r>
              <a:rPr lang="en-US" sz="2600" dirty="0" smtClean="0">
                <a:latin typeface="Arial" charset="0"/>
              </a:rPr>
              <a:t>:</a:t>
            </a: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r>
              <a:rPr lang="en-US" sz="1800" dirty="0" smtClean="0">
                <a:latin typeface="Arial" charset="0"/>
              </a:rPr>
              <a:t>Tibetan Macaque video</a:t>
            </a:r>
            <a:endParaRPr lang="en-US" sz="1800" dirty="0">
              <a:latin typeface="Arial" charset="0"/>
            </a:endParaRPr>
          </a:p>
        </p:txBody>
      </p:sp>
      <p:pic>
        <p:nvPicPr>
          <p:cNvPr id="1026" name="Picture 2" descr="Z:\Users\rkyes\GRAPHICS\aCHINA\China photos Nov05\Huang Shan Nov05\Huang shan 19nov05\DSCN067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944456"/>
            <a:ext cx="4114800" cy="57222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zKYES-copyright  Tibetan Macaque sex 25nov07.avi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43" y="0"/>
            <a:ext cx="10287000" cy="6858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27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25034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 err="1">
                <a:latin typeface="Arial" charset="0"/>
              </a:rPr>
              <a:t>Bonobo</a:t>
            </a:r>
            <a:r>
              <a:rPr lang="en-US" sz="2600" dirty="0">
                <a:latin typeface="Arial" charset="0"/>
              </a:rPr>
              <a:t> (pygmy chimpanzee - </a:t>
            </a:r>
            <a:r>
              <a:rPr lang="en-US" sz="2600" i="1" dirty="0">
                <a:latin typeface="Arial" charset="0"/>
              </a:rPr>
              <a:t>Pan </a:t>
            </a:r>
            <a:r>
              <a:rPr lang="en-US" sz="2600" i="1" dirty="0" err="1">
                <a:latin typeface="Arial" charset="0"/>
              </a:rPr>
              <a:t>paniscus</a:t>
            </a:r>
            <a:r>
              <a:rPr lang="en-US" sz="2600" dirty="0">
                <a:latin typeface="Arial" charset="0"/>
              </a:rPr>
              <a:t>) sexual behavior - </a:t>
            </a: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      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pic>
        <p:nvPicPr>
          <p:cNvPr id="14339" name="Picture 3" descr="C:\aa  KYES FILES - TRAVEL\Graphics and Visuals\All SLIDES\Scanned Images\Lecture Slides\Anim Beh\41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81200"/>
            <a:ext cx="6858000" cy="449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5" name="Text Box 3"/>
          <p:cNvSpPr txBox="1">
            <a:spLocks noChangeArrowheads="1"/>
          </p:cNvSpPr>
          <p:nvPr/>
        </p:nvSpPr>
        <p:spPr bwMode="auto">
          <a:xfrm>
            <a:off x="152400" y="381000"/>
            <a:ext cx="9906000" cy="62324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I. Reproductive Cycle  </a:t>
            </a:r>
            <a:r>
              <a:rPr lang="en-US" sz="2600" dirty="0">
                <a:latin typeface="Arial" charset="0"/>
              </a:rPr>
              <a:t>(focus on females)</a:t>
            </a:r>
          </a:p>
          <a:p>
            <a:endParaRPr lang="en-US" sz="26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  Females become sexually mature 3.5-4.5yrs (varies with      	species) and begin to cycle: </a:t>
            </a:r>
            <a:r>
              <a:rPr lang="en-US" sz="2600" b="1" dirty="0">
                <a:latin typeface="Arial" charset="0"/>
              </a:rPr>
              <a:t>Menstrual Cycle</a:t>
            </a:r>
            <a:r>
              <a:rPr lang="en-US" sz="2600" dirty="0">
                <a:latin typeface="Arial" charset="0"/>
              </a:rPr>
              <a:t> (menses), </a:t>
            </a:r>
          </a:p>
          <a:p>
            <a:r>
              <a:rPr lang="en-US" sz="2200" dirty="0">
                <a:latin typeface="Arial" charset="0"/>
              </a:rPr>
              <a:t>	OWM, Apes, humans</a:t>
            </a:r>
          </a:p>
          <a:p>
            <a:r>
              <a:rPr lang="en-US" dirty="0">
                <a:latin typeface="Arial" charset="0"/>
              </a:rPr>
              <a:t>    </a:t>
            </a:r>
          </a:p>
          <a:p>
            <a:r>
              <a:rPr lang="en-US" sz="2600" dirty="0">
                <a:latin typeface="Arial" charset="0"/>
              </a:rPr>
              <a:t>    Estrous cycle or estrus (“heat”) is the period of female </a:t>
            </a:r>
            <a:r>
              <a:rPr lang="en-US" sz="2600" dirty="0" smtClean="0">
                <a:latin typeface="Arial" charset="0"/>
              </a:rPr>
              <a:t>  	receptivity during </a:t>
            </a:r>
            <a:r>
              <a:rPr lang="en-US" sz="2600" dirty="0">
                <a:latin typeface="Arial" charset="0"/>
              </a:rPr>
              <a:t>ovulation - </a:t>
            </a:r>
            <a:r>
              <a:rPr lang="en-US" sz="2600" dirty="0" err="1">
                <a:latin typeface="Arial" charset="0"/>
              </a:rPr>
              <a:t>prosimians</a:t>
            </a:r>
            <a:r>
              <a:rPr lang="en-US" sz="2600" dirty="0">
                <a:latin typeface="Arial" charset="0"/>
              </a:rPr>
              <a:t>, tarsier, NWM</a:t>
            </a:r>
          </a:p>
          <a:p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 Cycle Length: </a:t>
            </a:r>
          </a:p>
          <a:p>
            <a:r>
              <a:rPr lang="en-US" sz="2600" dirty="0">
                <a:latin typeface="Arial" charset="0"/>
              </a:rPr>
              <a:t>	human - 28 days</a:t>
            </a:r>
          </a:p>
          <a:p>
            <a:r>
              <a:rPr lang="en-US" sz="2600" dirty="0">
                <a:latin typeface="Arial" charset="0"/>
              </a:rPr>
              <a:t>	primates -  20-35 days (varies with species)</a:t>
            </a:r>
          </a:p>
          <a:p>
            <a:endParaRPr lang="en-US" sz="26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 Some primates cycle throughout </a:t>
            </a:r>
            <a:r>
              <a:rPr lang="en-US" sz="2600" dirty="0" smtClean="0">
                <a:latin typeface="Arial" charset="0"/>
              </a:rPr>
              <a:t> the </a:t>
            </a:r>
            <a:r>
              <a:rPr lang="en-US" sz="2600" dirty="0">
                <a:latin typeface="Arial" charset="0"/>
              </a:rPr>
              <a:t>year like humans - others 	cycle during part of the year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5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5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5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5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5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5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4090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I. Reproductive Cycle  </a:t>
            </a:r>
            <a:r>
              <a:rPr lang="en-US" sz="2600" dirty="0">
                <a:latin typeface="Arial" charset="0"/>
              </a:rPr>
              <a:t>(focus on females)</a:t>
            </a:r>
          </a:p>
          <a:p>
            <a:endParaRPr lang="en-US" sz="2600" dirty="0"/>
          </a:p>
          <a:p>
            <a:r>
              <a:rPr lang="en-US" sz="2600" dirty="0">
                <a:latin typeface="Arial" charset="0"/>
              </a:rPr>
              <a:t>Physical Features:</a:t>
            </a:r>
          </a:p>
          <a:p>
            <a:endParaRPr lang="en-US" sz="26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 Some species have “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sexual swelling</a:t>
            </a:r>
            <a:r>
              <a:rPr lang="en-US" sz="2600" dirty="0">
                <a:latin typeface="Arial" charset="0"/>
              </a:rPr>
              <a:t>” (swelling of </a:t>
            </a:r>
            <a:r>
              <a:rPr lang="en-US" sz="2600" dirty="0" err="1">
                <a:latin typeface="Arial" charset="0"/>
              </a:rPr>
              <a:t>perineal</a:t>
            </a:r>
            <a:r>
              <a:rPr lang="en-US" sz="2600" dirty="0">
                <a:latin typeface="Arial" charset="0"/>
              </a:rPr>
              <a:t>  	area) during ovulation, e.g., Sulawesi black macaques, 	pigtailed macaques, </a:t>
            </a:r>
            <a:r>
              <a:rPr lang="en-US" sz="2600" dirty="0" err="1">
                <a:latin typeface="Arial" charset="0"/>
              </a:rPr>
              <a:t>mangabeys</a:t>
            </a:r>
            <a:r>
              <a:rPr lang="en-US" sz="2600" dirty="0">
                <a:latin typeface="Arial" charset="0"/>
              </a:rPr>
              <a:t>, baboons, chimpanzees.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pic>
        <p:nvPicPr>
          <p:cNvPr id="5123" name="Picture 4" descr="C:\aa  KYES FILES - TRAVEL\Graphics and Visuals\All SLIDES\Scanned Images\Indonesia\Tangkoko\nigrabu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300" y="3425825"/>
            <a:ext cx="4876800" cy="327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252376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I. Reproductive Cycle  </a:t>
            </a:r>
            <a:r>
              <a:rPr lang="en-US" sz="2600" dirty="0">
                <a:latin typeface="Arial" charset="0"/>
              </a:rPr>
              <a:t>(focus on females)</a:t>
            </a:r>
          </a:p>
          <a:p>
            <a:endParaRPr lang="en-US" sz="2600" dirty="0"/>
          </a:p>
          <a:p>
            <a:r>
              <a:rPr lang="en-US" sz="2600" dirty="0">
                <a:latin typeface="Arial" charset="0"/>
              </a:rPr>
              <a:t>Physical Features:</a:t>
            </a:r>
          </a:p>
          <a:p>
            <a:endParaRPr lang="en-US" sz="26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 Some species have external menstrual </a:t>
            </a:r>
            <a:r>
              <a:rPr lang="en-US" sz="2600" dirty="0" smtClean="0">
                <a:latin typeface="Arial" charset="0"/>
              </a:rPr>
              <a:t>bleeding that is regularly             	observed,  e.g</a:t>
            </a:r>
            <a:r>
              <a:rPr lang="en-US" sz="2600" dirty="0">
                <a:latin typeface="Arial" charset="0"/>
              </a:rPr>
              <a:t>., baboons, </a:t>
            </a:r>
            <a:r>
              <a:rPr lang="en-US" sz="2600" dirty="0" smtClean="0">
                <a:latin typeface="Arial" charset="0"/>
              </a:rPr>
              <a:t>chimpanzees</a:t>
            </a:r>
            <a:r>
              <a:rPr lang="en-US" sz="2600" dirty="0">
                <a:latin typeface="Arial" charset="0"/>
              </a:rPr>
              <a:t>, humans</a:t>
            </a:r>
            <a:r>
              <a:rPr lang="en-US" sz="2600" dirty="0" smtClean="0">
                <a:latin typeface="Arial" charset="0"/>
              </a:rPr>
              <a:t>. </a:t>
            </a:r>
            <a:endParaRPr lang="en-US" sz="2600" dirty="0">
              <a:latin typeface="Arial" charset="0"/>
            </a:endParaRPr>
          </a:p>
        </p:txBody>
      </p:sp>
      <p:pic>
        <p:nvPicPr>
          <p:cNvPr id="6147" name="Picture 5" descr="C:\aa  KYES FILES - TRAVEL\Graphics and Visuals\All SLIDES\Scanned Images\Lecture Slides\Primates\Yellow bab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900" y="3048000"/>
            <a:ext cx="2616200" cy="3657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2" descr="Pan troglodyt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b="4936"/>
          <a:stretch>
            <a:fillRect/>
          </a:stretch>
        </p:blipFill>
        <p:spPr bwMode="auto">
          <a:xfrm>
            <a:off x="4533900" y="2950081"/>
            <a:ext cx="4419600" cy="383171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65248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I. Reproductive Cycle  </a:t>
            </a:r>
            <a:r>
              <a:rPr lang="en-US" sz="2600" dirty="0">
                <a:latin typeface="Arial" charset="0"/>
              </a:rPr>
              <a:t>(focus on females)</a:t>
            </a:r>
          </a:p>
          <a:p>
            <a:endParaRPr lang="en-US" sz="2600" dirty="0"/>
          </a:p>
          <a:p>
            <a:r>
              <a:rPr lang="en-US" sz="2600" dirty="0">
                <a:latin typeface="Arial" charset="0"/>
              </a:rPr>
              <a:t>Physical Features: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endParaRPr lang="en-US" sz="2600" dirty="0" smtClean="0">
              <a:latin typeface="Arial" charset="0"/>
            </a:endParaRPr>
          </a:p>
          <a:p>
            <a:r>
              <a:rPr lang="en-US" sz="2600" dirty="0" smtClean="0">
                <a:latin typeface="Arial" charset="0"/>
              </a:rPr>
              <a:t>      external </a:t>
            </a:r>
            <a:r>
              <a:rPr lang="en-US" sz="2600" dirty="0">
                <a:latin typeface="Arial" charset="0"/>
              </a:rPr>
              <a:t>menstrual </a:t>
            </a:r>
            <a:r>
              <a:rPr lang="en-US" sz="2600" dirty="0" smtClean="0">
                <a:latin typeface="Arial" charset="0"/>
              </a:rPr>
              <a:t>bleeding in the </a:t>
            </a:r>
            <a:r>
              <a:rPr lang="en-US" sz="2600" dirty="0" err="1" smtClean="0">
                <a:latin typeface="Arial" charset="0"/>
              </a:rPr>
              <a:t>longtailed</a:t>
            </a:r>
            <a:r>
              <a:rPr lang="en-US" sz="2600" dirty="0" smtClean="0">
                <a:latin typeface="Arial" charset="0"/>
              </a:rPr>
              <a:t> macaque     	(sometimes observed)</a:t>
            </a:r>
            <a:endParaRPr lang="en-US" sz="2600" dirty="0">
              <a:latin typeface="Arial" charset="0"/>
            </a:endParaRPr>
          </a:p>
        </p:txBody>
      </p:sp>
      <p:pic>
        <p:nvPicPr>
          <p:cNvPr id="1026" name="Picture 2" descr="C:\Documents and Settings\rkyes\Desktop\menstration2.jpg"/>
          <p:cNvPicPr>
            <a:picLocks noChangeAspect="1" noChangeArrowheads="1"/>
          </p:cNvPicPr>
          <p:nvPr/>
        </p:nvPicPr>
        <p:blipFill>
          <a:blip r:embed="rId2" cstate="print"/>
          <a:srcRect l="33982" t="13728" r="17465" b="33805"/>
          <a:stretch>
            <a:fillRect/>
          </a:stretch>
        </p:blipFill>
        <p:spPr bwMode="auto">
          <a:xfrm>
            <a:off x="419100" y="2021732"/>
            <a:ext cx="5105400" cy="369326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028" name="Picture 4" descr="C:\Documents and Settings\rkyes\Desktop\menstration DSC_0188.jpg"/>
          <p:cNvPicPr>
            <a:picLocks noChangeAspect="1" noChangeArrowheads="1"/>
          </p:cNvPicPr>
          <p:nvPr/>
        </p:nvPicPr>
        <p:blipFill>
          <a:blip r:embed="rId3" cstate="print"/>
          <a:srcRect l="27401" r="38378" b="38437"/>
          <a:stretch>
            <a:fillRect/>
          </a:stretch>
        </p:blipFill>
        <p:spPr bwMode="auto">
          <a:xfrm>
            <a:off x="5781352" y="990600"/>
            <a:ext cx="4112412" cy="4953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76628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II. Mating or Breeding Season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/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Some primate species are 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Seasonal Breeders </a:t>
            </a:r>
            <a:r>
              <a:rPr lang="en-US" sz="2600" dirty="0">
                <a:latin typeface="Arial" charset="0"/>
              </a:rPr>
              <a:t>- they tend to 	mate at one time of year (capable of becoming pregnant).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 Ex. - Rhesus monkey (</a:t>
            </a:r>
            <a:r>
              <a:rPr lang="en-US" sz="2600" i="1" dirty="0" err="1">
                <a:latin typeface="Arial" charset="0"/>
              </a:rPr>
              <a:t>Macaca</a:t>
            </a:r>
            <a:r>
              <a:rPr lang="en-US" sz="2600" i="1" dirty="0">
                <a:latin typeface="Arial" charset="0"/>
              </a:rPr>
              <a:t> </a:t>
            </a:r>
            <a:r>
              <a:rPr lang="en-US" sz="2600" i="1" dirty="0" err="1">
                <a:latin typeface="Arial" charset="0"/>
              </a:rPr>
              <a:t>mulatta</a:t>
            </a:r>
            <a:r>
              <a:rPr lang="en-US" sz="2600" dirty="0">
                <a:latin typeface="Arial" charset="0"/>
              </a:rPr>
              <a:t>) -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 Environmental conditions may play a role in controlling the 	onset of breeding (climatic changes - rainy season, photo 	period, etc.)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pic>
        <p:nvPicPr>
          <p:cNvPr id="308228" name="Picture 4" descr="Scan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895600"/>
            <a:ext cx="2078038" cy="2681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8229" name="Picture 5" descr="Kyes #4 adult female and infant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62100" y="2971800"/>
            <a:ext cx="3352800" cy="2514600"/>
          </a:xfr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2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80597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II. Mating or Breeding Season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/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For primate species who are 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Seasonal Breeders </a:t>
            </a:r>
            <a:r>
              <a:rPr lang="en-US" sz="2600" dirty="0">
                <a:latin typeface="Arial" charset="0"/>
              </a:rPr>
              <a:t>- they also will    	have a specific period of birthing  - 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Birth Peak</a:t>
            </a:r>
          </a:p>
          <a:p>
            <a:pPr>
              <a:buFontTx/>
              <a:buChar char="•"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               hi		             </a:t>
            </a:r>
            <a:r>
              <a:rPr lang="en-US" sz="1800" dirty="0">
                <a:solidFill>
                  <a:srgbClr val="FFFF00"/>
                </a:solidFill>
                <a:latin typeface="Arial" charset="0"/>
              </a:rPr>
              <a:t>Birth Peak </a:t>
            </a:r>
            <a:r>
              <a:rPr lang="en-US" sz="2600" dirty="0">
                <a:solidFill>
                  <a:srgbClr val="FFFF00"/>
                </a:solidFill>
                <a:latin typeface="Arial" charset="0"/>
              </a:rPr>
              <a:t>			</a:t>
            </a:r>
            <a:endParaRPr lang="en-US" sz="1800" dirty="0">
              <a:solidFill>
                <a:srgbClr val="FFFF00"/>
              </a:solidFill>
              <a:latin typeface="Arial" charset="0"/>
            </a:endParaRPr>
          </a:p>
          <a:p>
            <a:pPr lvl="1">
              <a:buFontTx/>
              <a:buChar char="•"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pPr>
              <a:buFontTx/>
              <a:buChar char="•"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    Births</a:t>
            </a: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                lo</a:t>
            </a:r>
          </a:p>
          <a:p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                      J   F   M   A   M   J   </a:t>
            </a:r>
            <a:r>
              <a:rPr lang="en-US" sz="2600" dirty="0" err="1">
                <a:solidFill>
                  <a:srgbClr val="FFFF00"/>
                </a:solidFill>
                <a:latin typeface="Arial" charset="0"/>
              </a:rPr>
              <a:t>J</a:t>
            </a:r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A   S   O   N   D</a:t>
            </a:r>
          </a:p>
          <a:p>
            <a:r>
              <a:rPr lang="en-US" sz="2600" dirty="0">
                <a:solidFill>
                  <a:srgbClr val="FFFF00"/>
                </a:solidFill>
                <a:latin typeface="Arial" charset="0"/>
              </a:rPr>
              <a:t>                                           month</a:t>
            </a:r>
          </a:p>
          <a:p>
            <a:pPr>
              <a:buFontTx/>
              <a:buChar char="•"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      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  <p:sp>
        <p:nvSpPr>
          <p:cNvPr id="9219" name="Line 5"/>
          <p:cNvSpPr>
            <a:spLocks noChangeShapeType="1"/>
          </p:cNvSpPr>
          <p:nvPr/>
        </p:nvSpPr>
        <p:spPr bwMode="auto">
          <a:xfrm>
            <a:off x="2362200" y="2514600"/>
            <a:ext cx="0" cy="3505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Line 6"/>
          <p:cNvSpPr>
            <a:spLocks noChangeShapeType="1"/>
          </p:cNvSpPr>
          <p:nvPr/>
        </p:nvSpPr>
        <p:spPr bwMode="auto">
          <a:xfrm>
            <a:off x="2362200" y="6019800"/>
            <a:ext cx="5867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Freeform 9"/>
          <p:cNvSpPr>
            <a:spLocks/>
          </p:cNvSpPr>
          <p:nvPr/>
        </p:nvSpPr>
        <p:spPr bwMode="auto">
          <a:xfrm>
            <a:off x="5295900" y="3048000"/>
            <a:ext cx="533400" cy="2971800"/>
          </a:xfrm>
          <a:custGeom>
            <a:avLst/>
            <a:gdLst>
              <a:gd name="T0" fmla="*/ 0 w 336"/>
              <a:gd name="T1" fmla="*/ 2147483647 h 1872"/>
              <a:gd name="T2" fmla="*/ 604837479 w 336"/>
              <a:gd name="T3" fmla="*/ 0 h 1872"/>
              <a:gd name="T4" fmla="*/ 846772589 w 336"/>
              <a:gd name="T5" fmla="*/ 2147483647 h 1872"/>
              <a:gd name="T6" fmla="*/ 0 60000 65536"/>
              <a:gd name="T7" fmla="*/ 0 60000 65536"/>
              <a:gd name="T8" fmla="*/ 0 60000 65536"/>
              <a:gd name="T9" fmla="*/ 0 w 336"/>
              <a:gd name="T10" fmla="*/ 0 h 1872"/>
              <a:gd name="T11" fmla="*/ 336 w 336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" h="1872">
                <a:moveTo>
                  <a:pt x="0" y="1872"/>
                </a:moveTo>
                <a:cubicBezTo>
                  <a:pt x="92" y="936"/>
                  <a:pt x="184" y="0"/>
                  <a:pt x="240" y="0"/>
                </a:cubicBezTo>
                <a:cubicBezTo>
                  <a:pt x="296" y="0"/>
                  <a:pt x="320" y="1568"/>
                  <a:pt x="336" y="1872"/>
                </a:cubicBez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10"/>
          <p:cNvSpPr>
            <a:spLocks noChangeShapeType="1"/>
          </p:cNvSpPr>
          <p:nvPr/>
        </p:nvSpPr>
        <p:spPr bwMode="auto">
          <a:xfrm>
            <a:off x="3009900" y="5867400"/>
            <a:ext cx="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2400" y="381000"/>
            <a:ext cx="9906000" cy="61247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II. Mating or Breeding Season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endParaRPr lang="en-US" sz="2600" dirty="0"/>
          </a:p>
          <a:p>
            <a:r>
              <a:rPr lang="en-US" sz="2600" dirty="0" smtClean="0">
                <a:solidFill>
                  <a:srgbClr val="FFC000"/>
                </a:solidFill>
                <a:latin typeface="Arial" charset="0"/>
              </a:rPr>
              <a:t>Related term:</a:t>
            </a:r>
          </a:p>
          <a:p>
            <a:endParaRPr lang="en-US" sz="2600" dirty="0" smtClean="0">
              <a:solidFill>
                <a:srgbClr val="FFC000"/>
              </a:solidFill>
              <a:latin typeface="Arial" charset="0"/>
            </a:endParaRPr>
          </a:p>
          <a:p>
            <a:r>
              <a:rPr lang="en-US" sz="2600" dirty="0" smtClean="0">
                <a:solidFill>
                  <a:srgbClr val="FFC000"/>
                </a:solidFill>
                <a:latin typeface="Arial" charset="0"/>
              </a:rPr>
              <a:t>1) Birth Rate (annual birth rate) – </a:t>
            </a:r>
            <a:r>
              <a:rPr lang="en-US" sz="2600" dirty="0" smtClean="0">
                <a:latin typeface="Arial" charset="0"/>
              </a:rPr>
              <a:t>number of births in a group in a year (number of females in the group that give birth during a year),  e.g., 70%. </a:t>
            </a:r>
          </a:p>
          <a:p>
            <a:endParaRPr lang="en-US" sz="2600" dirty="0" smtClean="0">
              <a:latin typeface="Arial" charset="0"/>
            </a:endParaRPr>
          </a:p>
          <a:p>
            <a:r>
              <a:rPr lang="en-US" sz="2600" dirty="0" smtClean="0">
                <a:solidFill>
                  <a:srgbClr val="FFC000"/>
                </a:solidFill>
                <a:latin typeface="Arial" charset="0"/>
              </a:rPr>
              <a:t>2) </a:t>
            </a:r>
            <a:r>
              <a:rPr lang="en-US" sz="2600" dirty="0" err="1" smtClean="0">
                <a:solidFill>
                  <a:srgbClr val="FFC000"/>
                </a:solidFill>
                <a:latin typeface="Arial" charset="0"/>
              </a:rPr>
              <a:t>Interbirth</a:t>
            </a:r>
            <a:r>
              <a:rPr lang="en-US" sz="2600" dirty="0" smtClean="0">
                <a:solidFill>
                  <a:srgbClr val="FFC000"/>
                </a:solidFill>
                <a:latin typeface="Arial" charset="0"/>
              </a:rPr>
              <a:t> Interval – </a:t>
            </a:r>
            <a:r>
              <a:rPr lang="en-US" sz="2600" dirty="0" smtClean="0">
                <a:latin typeface="Arial" charset="0"/>
              </a:rPr>
              <a:t>the average time (months, years) between births, e.g., 1.5 years.</a:t>
            </a:r>
          </a:p>
          <a:p>
            <a:endParaRPr lang="en-US" sz="2600" dirty="0" smtClean="0">
              <a:solidFill>
                <a:srgbClr val="FFC000"/>
              </a:solidFill>
              <a:latin typeface="Arial" charset="0"/>
            </a:endParaRPr>
          </a:p>
          <a:p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r>
              <a:rPr lang="en-US" sz="2600" dirty="0">
                <a:latin typeface="Arial" charset="0"/>
              </a:rPr>
              <a:t>      </a:t>
            </a:r>
          </a:p>
          <a:p>
            <a:endParaRPr lang="en-US" sz="2600" dirty="0">
              <a:latin typeface="Arial" charset="0"/>
            </a:endParaRPr>
          </a:p>
          <a:p>
            <a:endParaRPr lang="en-US" sz="26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9906000" cy="535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III. Reproductive (Sexual) Behavior</a:t>
            </a:r>
            <a:endParaRPr lang="en-US" sz="2600" dirty="0">
              <a:solidFill>
                <a:srgbClr val="FFC000"/>
              </a:solidFill>
              <a:latin typeface="Arial" charset="0"/>
            </a:endParaRPr>
          </a:p>
          <a:p>
            <a:pPr>
              <a:defRPr/>
            </a:pPr>
            <a:endParaRPr lang="en-US" sz="2600" dirty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en-US" sz="2600" dirty="0">
                <a:latin typeface="Arial" charset="0"/>
              </a:rPr>
              <a:t>In many primate species, the males and female may mate with many partners  (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i.e., polygamous</a:t>
            </a:r>
            <a:r>
              <a:rPr lang="en-US" sz="2800" dirty="0">
                <a:latin typeface="Arial" charset="0"/>
              </a:rPr>
              <a:t>)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  				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  <a:p>
            <a:pPr>
              <a:defRPr/>
            </a:pPr>
            <a:r>
              <a:rPr lang="en-US" sz="2600" dirty="0">
                <a:solidFill>
                  <a:srgbClr val="FFC000"/>
                </a:solidFill>
                <a:latin typeface="Arial" charset="0"/>
              </a:rPr>
              <a:t>Terms related to sexual behavior</a:t>
            </a:r>
            <a:r>
              <a:rPr lang="en-US" sz="2600" dirty="0">
                <a:latin typeface="Arial" charset="0"/>
              </a:rPr>
              <a:t>:  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en-US" sz="2600" u="sng" dirty="0" err="1">
                <a:solidFill>
                  <a:srgbClr val="FFC000"/>
                </a:solidFill>
                <a:latin typeface="Arial" charset="0"/>
              </a:rPr>
              <a:t>Attractivity</a:t>
            </a:r>
            <a:r>
              <a:rPr lang="en-US" sz="2600" dirty="0">
                <a:latin typeface="Arial" charset="0"/>
              </a:rPr>
              <a:t> - how a female appears </a:t>
            </a:r>
          </a:p>
          <a:p>
            <a:pPr marL="514350" indent="-514350">
              <a:defRPr/>
            </a:pPr>
            <a:r>
              <a:rPr lang="en-US" sz="2600" dirty="0">
                <a:latin typeface="Arial" charset="0"/>
              </a:rPr>
              <a:t>                         to the male</a:t>
            </a:r>
          </a:p>
          <a:p>
            <a:pPr>
              <a:defRPr/>
            </a:pPr>
            <a:r>
              <a:rPr lang="en-US" sz="2600" dirty="0">
                <a:latin typeface="Arial" charset="0"/>
              </a:rPr>
              <a:t>	  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  <a:p>
            <a:pPr>
              <a:defRPr/>
            </a:pPr>
            <a:r>
              <a:rPr lang="en-US" sz="2600" dirty="0">
                <a:latin typeface="Arial" charset="0"/>
              </a:rPr>
              <a:t>	</a:t>
            </a:r>
          </a:p>
          <a:p>
            <a:pPr>
              <a:defRPr/>
            </a:pPr>
            <a:endParaRPr lang="en-US" sz="2600" dirty="0">
              <a:latin typeface="Arial" charset="0"/>
            </a:endParaRPr>
          </a:p>
        </p:txBody>
      </p:sp>
      <p:pic>
        <p:nvPicPr>
          <p:cNvPr id="3" name="Picture 2" descr="denise+3.jpg"/>
          <p:cNvPicPr>
            <a:picLocks noChangeAspect="1"/>
          </p:cNvPicPr>
          <p:nvPr/>
        </p:nvPicPr>
        <p:blipFill>
          <a:blip r:embed="rId2" cstate="print"/>
          <a:srcRect l="34167" t="20000" r="37500" b="34444"/>
          <a:stretch>
            <a:fillRect/>
          </a:stretch>
        </p:blipFill>
        <p:spPr bwMode="auto">
          <a:xfrm>
            <a:off x="6057900" y="1752600"/>
            <a:ext cx="4114800" cy="49625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0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0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0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3902</TotalTime>
  <Words>336</Words>
  <Application>Microsoft Office PowerPoint</Application>
  <PresentationFormat>35mm Slides</PresentationFormat>
  <Paragraphs>137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Blue template</vt:lpstr>
      <vt:lpstr>Reproductive Biology  and Behavior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RPRC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rkyes</cp:lastModifiedBy>
  <cp:revision>434</cp:revision>
  <cp:lastPrinted>2002-03-22T16:19:34Z</cp:lastPrinted>
  <dcterms:created xsi:type="dcterms:W3CDTF">2000-03-21T21:27:17Z</dcterms:created>
  <dcterms:modified xsi:type="dcterms:W3CDTF">2014-12-21T23:21:47Z</dcterms:modified>
</cp:coreProperties>
</file>